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18"/>
  </p:notesMasterIdLst>
  <p:sldIdLst>
    <p:sldId id="546" r:id="rId3"/>
    <p:sldId id="510" r:id="rId4"/>
    <p:sldId id="537" r:id="rId5"/>
    <p:sldId id="472" r:id="rId6"/>
    <p:sldId id="538" r:id="rId7"/>
    <p:sldId id="539" r:id="rId8"/>
    <p:sldId id="540" r:id="rId9"/>
    <p:sldId id="523" r:id="rId10"/>
    <p:sldId id="542" r:id="rId11"/>
    <p:sldId id="543" r:id="rId12"/>
    <p:sldId id="544" r:id="rId13"/>
    <p:sldId id="545" r:id="rId14"/>
    <p:sldId id="507" r:id="rId15"/>
    <p:sldId id="547" r:id="rId16"/>
    <p:sldId id="548" r:id="rId17"/>
  </p:sldIdLst>
  <p:sldSz cx="9144000" cy="5143500" type="screen16x9"/>
  <p:notesSz cx="6858000" cy="9144000"/>
  <p:embeddedFontLst>
    <p:embeddedFont>
      <p:font typeface="楷体_GB2312" charset="-122"/>
      <p:regular r:id="rId19"/>
    </p:embeddedFont>
    <p:embeddedFont>
      <p:font typeface="KaiTi" pitchFamily="49" charset="-122"/>
      <p:regular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黑体" pitchFamily="49" charset="-122"/>
      <p:regular r:id="rId25"/>
    </p:embeddedFont>
    <p:embeddedFont>
      <p:font typeface="楷体" pitchFamily="49" charset="-122"/>
      <p:regular r:id="rId26"/>
    </p:embeddedFont>
    <p:embeddedFont>
      <p:font typeface="幼圆" pitchFamily="49" charset="-122"/>
      <p:regular r:id="rId27"/>
    </p:embeddedFont>
    <p:embeddedFont>
      <p:font typeface="微软雅黑" pitchFamily="34" charset="-122"/>
      <p:regular r:id="rId28"/>
      <p:bold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279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987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52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59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62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365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3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64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98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11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56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40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91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065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5670436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57871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847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0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379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1764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02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629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3787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221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8980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57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110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8965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25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2891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4246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1837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23857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1402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0013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5020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5278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3883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3673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174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9986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082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612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13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310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015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13184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圆柱的表面积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919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98404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848731" y="1435155"/>
            <a:ext cx="523605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圆柱的表面积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987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F7B8F31-58E4-444C-8022-E86570F24ABA}"/>
              </a:ext>
            </a:extLst>
          </p:cNvPr>
          <p:cNvSpPr/>
          <p:nvPr/>
        </p:nvSpPr>
        <p:spPr>
          <a:xfrm>
            <a:off x="3506998" y="483518"/>
            <a:ext cx="5025442" cy="396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水桶的侧面积</a:t>
            </a:r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30×3.14×35=3297(</a:t>
            </a:r>
            <a:r>
              <a:rPr lang="zh-CN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1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水桶的底面积</a:t>
            </a:r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(30÷2)</a:t>
            </a:r>
            <a:r>
              <a:rPr lang="en-US" altLang="zh-CN" sz="21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×3.14=706.5(</a:t>
            </a:r>
            <a:r>
              <a:rPr lang="zh-CN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1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至少需要铁皮</a:t>
            </a:r>
            <a:r>
              <a:rPr lang="en-US" altLang="zh-CN" sz="21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3297+706.5=4003.5(</a:t>
            </a:r>
            <a:r>
              <a:rPr lang="zh-CN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1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做这样一个水桶至少需要</a:t>
            </a:r>
            <a:r>
              <a:rPr lang="en-US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4003.5</a:t>
            </a:r>
            <a:r>
              <a:rPr lang="zh-CN" altLang="zh-CN" sz="21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平方厘米的铁皮。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E5879B8-0537-499A-8D09-D8831D6E0150}"/>
              </a:ext>
            </a:extLst>
          </p:cNvPr>
          <p:cNvGrpSpPr/>
          <p:nvPr/>
        </p:nvGrpSpPr>
        <p:grpSpPr>
          <a:xfrm>
            <a:off x="971600" y="1635646"/>
            <a:ext cx="2176260" cy="1837580"/>
            <a:chOff x="2271056" y="3361801"/>
            <a:chExt cx="1923449" cy="1941745"/>
          </a:xfrm>
        </p:grpSpPr>
        <p:pic>
          <p:nvPicPr>
            <p:cNvPr id="10" name="图片 8" descr="2.png">
              <a:extLst>
                <a:ext uri="{FF2B5EF4-FFF2-40B4-BE49-F238E27FC236}">
                  <a16:creationId xmlns="" xmlns:a16="http://schemas.microsoft.com/office/drawing/2014/main" id="{8040ED44-E46C-4D9A-AF5B-FD7D34AC1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1056" y="3689059"/>
              <a:ext cx="1177925" cy="1614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38BBC230-E787-4B4E-8B90-E19BD2D170D2}"/>
                </a:ext>
              </a:extLst>
            </p:cNvPr>
            <p:cNvCxnSpPr/>
            <p:nvPr/>
          </p:nvCxnSpPr>
          <p:spPr>
            <a:xfrm>
              <a:off x="2339319" y="3825584"/>
              <a:ext cx="1079500" cy="1587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21">
              <a:extLst>
                <a:ext uri="{FF2B5EF4-FFF2-40B4-BE49-F238E27FC236}">
                  <a16:creationId xmlns="" xmlns:a16="http://schemas.microsoft.com/office/drawing/2014/main" id="{217A756F-7E95-45E4-BDDC-77CDF2D03F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4658" y="3361801"/>
              <a:ext cx="1087438" cy="39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800" dirty="0">
                  <a:latin typeface="楷体" pitchFamily="49" charset="-122"/>
                  <a:ea typeface="楷体" pitchFamily="49" charset="-122"/>
                </a:rPr>
                <a:t>30cm</a:t>
              </a:r>
              <a:endParaRPr lang="zh-CN" altLang="en-US" sz="1800" dirty="0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AB23D991-FDD0-404F-8A2F-78D709041F13}"/>
                </a:ext>
              </a:extLst>
            </p:cNvPr>
            <p:cNvCxnSpPr/>
            <p:nvPr/>
          </p:nvCxnSpPr>
          <p:spPr>
            <a:xfrm>
              <a:off x="3391831" y="3825584"/>
              <a:ext cx="215900" cy="158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4AE19F46-C407-4733-AB1D-6DAA8100C5AA}"/>
                </a:ext>
              </a:extLst>
            </p:cNvPr>
            <p:cNvCxnSpPr/>
            <p:nvPr/>
          </p:nvCxnSpPr>
          <p:spPr>
            <a:xfrm>
              <a:off x="3393419" y="5173371"/>
              <a:ext cx="215900" cy="158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>
              <a:extLst>
                <a:ext uri="{FF2B5EF4-FFF2-40B4-BE49-F238E27FC236}">
                  <a16:creationId xmlns="" xmlns:a16="http://schemas.microsoft.com/office/drawing/2014/main" id="{09B6386A-D66B-4629-BA4B-2972FDDAD0E8}"/>
                </a:ext>
              </a:extLst>
            </p:cNvPr>
            <p:cNvCxnSpPr/>
            <p:nvPr/>
          </p:nvCxnSpPr>
          <p:spPr>
            <a:xfrm rot="5400000">
              <a:off x="2863987" y="4499478"/>
              <a:ext cx="1349375" cy="1588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7">
              <a:extLst>
                <a:ext uri="{FF2B5EF4-FFF2-40B4-BE49-F238E27FC236}">
                  <a16:creationId xmlns="" xmlns:a16="http://schemas.microsoft.com/office/drawing/2014/main" id="{2578B7C2-E703-475B-87C6-7243A6438F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2174" y="4350970"/>
              <a:ext cx="772331" cy="3902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800" dirty="0">
                  <a:latin typeface="楷体" pitchFamily="49" charset="-122"/>
                  <a:ea typeface="楷体" pitchFamily="49" charset="-122"/>
                </a:rPr>
                <a:t>35cm</a:t>
              </a:r>
              <a:endParaRPr lang="zh-CN" altLang="en-US" sz="1800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570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CFB5CC8-D46B-41B4-A125-80042113D8C6}"/>
              </a:ext>
            </a:extLst>
          </p:cNvPr>
          <p:cNvSpPr/>
          <p:nvPr/>
        </p:nvSpPr>
        <p:spPr>
          <a:xfrm>
            <a:off x="323527" y="267494"/>
            <a:ext cx="82556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个圆柱形木墩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如下图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),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在它的上面和侧面涂上油漆。涂漆部分的面积是多少平方分米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zh-CN" sz="32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" name="J9.eps" descr="id:2147507479;FounderCES">
            <a:extLst>
              <a:ext uri="{FF2B5EF4-FFF2-40B4-BE49-F238E27FC236}">
                <a16:creationId xmlns="" xmlns:a16="http://schemas.microsoft.com/office/drawing/2014/main" id="{621B8BBC-21E1-462B-8718-B8319C32E1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49900" y="1851670"/>
            <a:ext cx="1621900" cy="204286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D708C71-A46F-478F-8A5B-DFD83A73110D}"/>
              </a:ext>
            </a:extLst>
          </p:cNvPr>
          <p:cNvSpPr/>
          <p:nvPr/>
        </p:nvSpPr>
        <p:spPr>
          <a:xfrm>
            <a:off x="3406470" y="2067694"/>
            <a:ext cx="49819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圆柱形木墩的表面积包括圆</a:t>
            </a:r>
            <a:endParaRPr lang="en-US" altLang="zh-CN" sz="28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柱的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侧面积</a:t>
            </a: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加上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一个底面</a:t>
            </a: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</a:t>
            </a:r>
            <a:endParaRPr lang="en-US" altLang="zh-CN" sz="28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面积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即涂漆部分的面积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276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D708C71-A46F-478F-8A5B-DFD83A73110D}"/>
              </a:ext>
            </a:extLst>
          </p:cNvPr>
          <p:cNvSpPr/>
          <p:nvPr/>
        </p:nvSpPr>
        <p:spPr>
          <a:xfrm>
            <a:off x="3239344" y="1707654"/>
            <a:ext cx="5581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3.14×3×3+3.14×(3÷2)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=28.26+7.065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=35</a:t>
            </a:r>
            <a:r>
              <a:rPr lang="en-US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325(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平方分米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涂漆部分的面积是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35</a:t>
            </a:r>
            <a:r>
              <a:rPr lang="en-US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325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平方分米。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CFB5CC8-D46B-41B4-A125-80042113D8C6}"/>
              </a:ext>
            </a:extLst>
          </p:cNvPr>
          <p:cNvSpPr/>
          <p:nvPr/>
        </p:nvSpPr>
        <p:spPr>
          <a:xfrm>
            <a:off x="323527" y="267494"/>
            <a:ext cx="82556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个圆柱形木墩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如下图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),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在它的上面和侧面涂上油漆。涂漆部分的面积是多少平方分米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zh-CN" sz="32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" name="J9.eps" descr="id:2147507479;FounderCES">
            <a:extLst>
              <a:ext uri="{FF2B5EF4-FFF2-40B4-BE49-F238E27FC236}">
                <a16:creationId xmlns="" xmlns:a16="http://schemas.microsoft.com/office/drawing/2014/main" id="{621B8BBC-21E1-462B-8718-B8319C32E16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149900" y="1851670"/>
            <a:ext cx="1621900" cy="204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1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22E38D6-3505-44C3-AAA7-CB58C8869629}"/>
              </a:ext>
            </a:extLst>
          </p:cNvPr>
          <p:cNvSpPr/>
          <p:nvPr/>
        </p:nvSpPr>
        <p:spPr>
          <a:xfrm>
            <a:off x="1187624" y="2298234"/>
            <a:ext cx="685691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1.</a:t>
            </a:r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一个圆柱的表面包括两个底面和一个侧面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,</a:t>
            </a:r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所以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,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圆柱的表面积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=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圆柱的侧面积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+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圆柱的底面积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×2</a:t>
            </a:r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r>
              <a:rPr lang="en-US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2.</a:t>
            </a:r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利用圆柱的表面积公式解决问题时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,</a:t>
            </a:r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可以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分步</a:t>
            </a:r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计</a:t>
            </a:r>
            <a:endParaRPr lang="en-US" altLang="zh-CN" sz="2400" b="1" dirty="0"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算</a:t>
            </a:r>
            <a:r>
              <a:rPr lang="en-US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,</a:t>
            </a:r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也可以列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综合</a:t>
            </a:r>
            <a:r>
              <a:rPr lang="zh-CN" altLang="zh-CN" sz="2400" b="1" dirty="0">
                <a:latin typeface="Times New Roman" panose="02020603050405020304" pitchFamily="18" charset="0"/>
                <a:ea typeface="楷体_GB2312" panose="02010609030101010101" pitchFamily="49" charset="-122"/>
              </a:rPr>
              <a:t>算式。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87824" y="1563638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632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990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24" y="3363838"/>
            <a:ext cx="1383680" cy="128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2051720" y="3422303"/>
            <a:ext cx="5256584" cy="949647"/>
            <a:chOff x="458644" y="1597545"/>
            <a:chExt cx="2953170" cy="949647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458644" y="1597545"/>
              <a:ext cx="2953170" cy="949647"/>
            </a:xfrm>
            <a:prstGeom prst="cloudCallout">
              <a:avLst>
                <a:gd name="adj1" fmla="val -56209"/>
                <a:gd name="adj2" fmla="val 8053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741825" y="1807948"/>
              <a:ext cx="2412775" cy="5232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latin typeface="Times New Roman" panose="02020603050405020304" pitchFamily="18" charset="0"/>
                  <a:ea typeface="楷体" pitchFamily="49" charset="-122"/>
                </a:rPr>
                <a:t>圆柱的展开图是什么样子？</a:t>
              </a:r>
            </a:p>
          </p:txBody>
        </p:sp>
      </p:grpSp>
      <p:sp>
        <p:nvSpPr>
          <p:cNvPr id="39" name="Text Box 10">
            <a:extLst>
              <a:ext uri="{FF2B5EF4-FFF2-40B4-BE49-F238E27FC236}">
                <a16:creationId xmlns="" xmlns:a16="http://schemas.microsoft.com/office/drawing/2014/main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00607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 b="1">
              <a:latin typeface="Times New Roman" panose="02020603050405020304" pitchFamily="18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="" xmlns:a16="http://schemas.microsoft.com/office/drawing/2014/main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latin typeface="Times New Roman" panose="02020603050405020304" pitchFamily="18" charset="0"/>
            </a:endParaRPr>
          </a:p>
        </p:txBody>
      </p:sp>
      <p:pic>
        <p:nvPicPr>
          <p:cNvPr id="15" name="PY15.EPS" descr="id:2147507263;FounderCES">
            <a:extLst>
              <a:ext uri="{FF2B5EF4-FFF2-40B4-BE49-F238E27FC236}">
                <a16:creationId xmlns="" xmlns:a16="http://schemas.microsoft.com/office/drawing/2014/main" id="{944847F4-9D82-42AE-9790-B558C1447292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843558"/>
            <a:ext cx="6480720" cy="2669337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085" y="3435846"/>
            <a:ext cx="1311667" cy="121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2483768" y="3559476"/>
            <a:ext cx="4536504" cy="884482"/>
            <a:chOff x="539553" y="1453529"/>
            <a:chExt cx="2953170" cy="1358034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3" y="1453529"/>
              <a:ext cx="2953170" cy="1358034"/>
            </a:xfrm>
            <a:prstGeom prst="cloudCallout">
              <a:avLst>
                <a:gd name="adj1" fmla="val -58362"/>
                <a:gd name="adj2" fmla="val 17115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809750" y="1787089"/>
              <a:ext cx="2412775" cy="8033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怎样求圆柱的表面积</a:t>
              </a:r>
              <a:r>
                <a:rPr lang="zh-CN" altLang="en-US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？</a:t>
              </a:r>
            </a:p>
          </p:txBody>
        </p:sp>
      </p:grpSp>
      <p:sp>
        <p:nvSpPr>
          <p:cNvPr id="39" name="Text Box 10">
            <a:extLst>
              <a:ext uri="{FF2B5EF4-FFF2-40B4-BE49-F238E27FC236}">
                <a16:creationId xmlns="" xmlns:a16="http://schemas.microsoft.com/office/drawing/2014/main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00607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 b="1">
              <a:latin typeface="Times New Roman" panose="02020603050405020304" pitchFamily="18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="" xmlns:a16="http://schemas.microsoft.com/office/drawing/2014/main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latin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F9B2E23-31F9-4BCB-BFF3-6421BB75B3BF}"/>
              </a:ext>
            </a:extLst>
          </p:cNvPr>
          <p:cNvSpPr/>
          <p:nvPr/>
        </p:nvSpPr>
        <p:spPr>
          <a:xfrm>
            <a:off x="539552" y="483518"/>
            <a:ext cx="8840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圆柱的侧面积加上两个底面的面积就是圆柱的表面积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3" name="PY15.EPS" descr="id:2147507263;FounderCES">
            <a:extLst>
              <a:ext uri="{FF2B5EF4-FFF2-40B4-BE49-F238E27FC236}">
                <a16:creationId xmlns="" xmlns:a16="http://schemas.microsoft.com/office/drawing/2014/main" id="{944847F4-9D82-42AE-9790-B558C1447292}"/>
              </a:ext>
            </a:extLst>
          </p:cNvPr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910525"/>
            <a:ext cx="6408712" cy="266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4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Y15.EPS" descr="id:2147507263;FounderCES">
            <a:extLst>
              <a:ext uri="{FF2B5EF4-FFF2-40B4-BE49-F238E27FC236}">
                <a16:creationId xmlns="" xmlns:a16="http://schemas.microsoft.com/office/drawing/2014/main" id="{2DFC9681-0716-41EB-83A4-6FB50387781B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382"/>
          <a:stretch/>
        </p:blipFill>
        <p:spPr>
          <a:xfrm>
            <a:off x="798958" y="1477487"/>
            <a:ext cx="2487455" cy="217438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A1645D8-B37E-4843-BA54-2F9157BE22AC}"/>
              </a:ext>
            </a:extLst>
          </p:cNvPr>
          <p:cNvSpPr/>
          <p:nvPr/>
        </p:nvSpPr>
        <p:spPr>
          <a:xfrm>
            <a:off x="2675736" y="627534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圆柱的表面积公式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9A1CDF0-4FCD-40F6-820A-D46E514DF279}"/>
              </a:ext>
            </a:extLst>
          </p:cNvPr>
          <p:cNvSpPr/>
          <p:nvPr/>
        </p:nvSpPr>
        <p:spPr>
          <a:xfrm>
            <a:off x="1331030" y="3795886"/>
            <a:ext cx="6481330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圆柱的表面积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=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侧面积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两个底面的面积</a:t>
            </a:r>
          </a:p>
        </p:txBody>
      </p:sp>
      <p:cxnSp>
        <p:nvCxnSpPr>
          <p:cNvPr id="6" name="直接箭头连接符 5">
            <a:extLst>
              <a:ext uri="{FF2B5EF4-FFF2-40B4-BE49-F238E27FC236}">
                <a16:creationId xmlns="" xmlns:a16="http://schemas.microsoft.com/office/drawing/2014/main" id="{D5C73C37-2C76-4F5F-A1D3-F17F1E76666A}"/>
              </a:ext>
            </a:extLst>
          </p:cNvPr>
          <p:cNvCxnSpPr/>
          <p:nvPr/>
        </p:nvCxnSpPr>
        <p:spPr>
          <a:xfrm flipH="1">
            <a:off x="2591546" y="1477487"/>
            <a:ext cx="694867" cy="233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4AA0470-8D98-4221-B327-9FE299A6AFF9}"/>
              </a:ext>
            </a:extLst>
          </p:cNvPr>
          <p:cNvSpPr/>
          <p:nvPr/>
        </p:nvSpPr>
        <p:spPr>
          <a:xfrm>
            <a:off x="3441288" y="1085090"/>
            <a:ext cx="1178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S</a:t>
            </a:r>
            <a:r>
              <a:rPr lang="zh-CN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底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π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r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2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2B314E1-6E0F-4E16-A439-AB80FFE260D1}"/>
              </a:ext>
            </a:extLst>
          </p:cNvPr>
          <p:cNvSpPr/>
          <p:nvPr/>
        </p:nvSpPr>
        <p:spPr>
          <a:xfrm>
            <a:off x="3944017" y="1733986"/>
            <a:ext cx="2603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S</a:t>
            </a:r>
            <a:r>
              <a:rPr lang="zh-CN" altLang="zh-CN" sz="2400" b="1" baseline="-25000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侧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πdh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π</a:t>
            </a:r>
            <a:r>
              <a:rPr lang="en-US" altLang="zh-CN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rh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cxnSp>
        <p:nvCxnSpPr>
          <p:cNvPr id="24" name="直接箭头连接符 23">
            <a:extLst>
              <a:ext uri="{FF2B5EF4-FFF2-40B4-BE49-F238E27FC236}">
                <a16:creationId xmlns="" xmlns:a16="http://schemas.microsoft.com/office/drawing/2014/main" id="{7F005567-6A0F-4541-8806-E3CFC44F869E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200527" y="1964819"/>
            <a:ext cx="743490" cy="532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083C395-EB7D-4BF7-A249-7948ECC2FB09}"/>
              </a:ext>
            </a:extLst>
          </p:cNvPr>
          <p:cNvSpPr/>
          <p:nvPr/>
        </p:nvSpPr>
        <p:spPr>
          <a:xfrm>
            <a:off x="4125768" y="2488984"/>
            <a:ext cx="33265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圆柱的表面积公式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b="1" i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S</a:t>
            </a:r>
            <a:r>
              <a:rPr lang="zh-CN" altLang="zh-CN" sz="2400" b="1" baseline="-25000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表</a:t>
            </a:r>
            <a:r>
              <a:rPr lang="en-US" altLang="zh-CN" sz="2400" b="1" i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=S</a:t>
            </a:r>
            <a:r>
              <a:rPr lang="zh-CN" altLang="zh-CN" sz="2400" b="1" baseline="-25000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侧</a:t>
            </a:r>
            <a:r>
              <a:rPr lang="en-US" altLang="zh-CN" sz="2400" b="1" i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+</a:t>
            </a:r>
            <a:r>
              <a:rPr lang="en-US" altLang="zh-CN" sz="2400" b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S</a:t>
            </a:r>
            <a:r>
              <a:rPr lang="zh-CN" altLang="zh-CN" sz="2400" b="1" baseline="-25000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底</a:t>
            </a:r>
            <a:r>
              <a:rPr lang="en-US" altLang="zh-CN" sz="2400" b="1" i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2π</a:t>
            </a:r>
            <a:r>
              <a:rPr lang="en-US" altLang="zh-CN" sz="2400" b="1" i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rh+</a:t>
            </a:r>
            <a:r>
              <a:rPr lang="en-US" altLang="zh-CN" sz="2400" b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2π</a:t>
            </a:r>
            <a:r>
              <a:rPr lang="en-US" altLang="zh-CN" sz="2400" b="1" i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r</a:t>
            </a:r>
            <a:r>
              <a:rPr lang="en-US" altLang="zh-CN" sz="2400" b="1" baseline="30000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Times New Roman" panose="02020603050405020304" pitchFamily="18" charset="0"/>
                <a:ea typeface="方正书宋_GBK"/>
                <a:cs typeface="Times New Roman" panose="02020603050405020304" pitchFamily="18" charset="0"/>
              </a:rPr>
              <a:t>2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D0512EE-7A29-4406-981B-FDD653BC4B12}"/>
              </a:ext>
            </a:extLst>
          </p:cNvPr>
          <p:cNvSpPr/>
          <p:nvPr/>
        </p:nvSpPr>
        <p:spPr>
          <a:xfrm>
            <a:off x="1120866" y="1707654"/>
            <a:ext cx="40271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计算圆柱的表面积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我们首先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要算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出圆柱的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底面积和侧面积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分别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是多少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再用公式</a:t>
            </a:r>
            <a:r>
              <a:rPr lang="en-US" altLang="zh-CN" sz="28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S</a:t>
            </a:r>
            <a:r>
              <a:rPr lang="zh-CN" altLang="zh-CN" sz="2800" b="1" baseline="-25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表</a:t>
            </a:r>
            <a:r>
              <a:rPr lang="en-US" altLang="zh-CN" sz="28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=S</a:t>
            </a:r>
            <a:r>
              <a:rPr lang="zh-CN" altLang="zh-CN" sz="2800" b="1" baseline="-25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侧</a:t>
            </a:r>
            <a:r>
              <a:rPr lang="en-US" altLang="zh-CN" sz="28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8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S</a:t>
            </a:r>
            <a:r>
              <a:rPr lang="zh-CN" altLang="zh-CN" sz="2800" b="1" baseline="-25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底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求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出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表面积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多少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9D71D20-519F-4545-87E5-989FB7493EA9}"/>
              </a:ext>
            </a:extLst>
          </p:cNvPr>
          <p:cNvSpPr/>
          <p:nvPr/>
        </p:nvSpPr>
        <p:spPr>
          <a:xfrm>
            <a:off x="395536" y="339502"/>
            <a:ext cx="82161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个圆柱的底面半径是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高是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。它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的表面积是多少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圆柱形 27">
            <a:extLst>
              <a:ext uri="{FF2B5EF4-FFF2-40B4-BE49-F238E27FC236}">
                <a16:creationId xmlns="" xmlns:a16="http://schemas.microsoft.com/office/drawing/2014/main" id="{F3DAE23A-2D6E-443C-98C3-7ADED31334FE}"/>
              </a:ext>
            </a:extLst>
          </p:cNvPr>
          <p:cNvSpPr/>
          <p:nvPr/>
        </p:nvSpPr>
        <p:spPr>
          <a:xfrm>
            <a:off x="6546280" y="1974131"/>
            <a:ext cx="1080120" cy="1720192"/>
          </a:xfrm>
          <a:prstGeom prst="can">
            <a:avLst>
              <a:gd name="adj" fmla="val 30497"/>
            </a:avLst>
          </a:prstGeom>
          <a:solidFill>
            <a:schemeClr val="accent2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F6BB0940-1673-451F-8613-B2998793D02A}"/>
              </a:ext>
            </a:extLst>
          </p:cNvPr>
          <p:cNvGrpSpPr/>
          <p:nvPr/>
        </p:nvGrpSpPr>
        <p:grpSpPr>
          <a:xfrm>
            <a:off x="7625628" y="2197536"/>
            <a:ext cx="986035" cy="1349375"/>
            <a:chOff x="6716827" y="3377263"/>
            <a:chExt cx="986035" cy="1349375"/>
          </a:xfrm>
        </p:grpSpPr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3D9C5CD6-1DFD-4EEB-8036-6B663A1D67A1}"/>
                </a:ext>
              </a:extLst>
            </p:cNvPr>
            <p:cNvCxnSpPr/>
            <p:nvPr/>
          </p:nvCxnSpPr>
          <p:spPr>
            <a:xfrm>
              <a:off x="6716827" y="3377263"/>
              <a:ext cx="215900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EA10A3C7-4014-453F-9D66-7B708C4E0F6D}"/>
                </a:ext>
              </a:extLst>
            </p:cNvPr>
            <p:cNvCxnSpPr/>
            <p:nvPr/>
          </p:nvCxnSpPr>
          <p:spPr>
            <a:xfrm>
              <a:off x="6718415" y="4725050"/>
              <a:ext cx="2159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="" xmlns:a16="http://schemas.microsoft.com/office/drawing/2014/main" id="{74777F0E-4D81-4FC9-877E-0C35E16C9CC0}"/>
                </a:ext>
              </a:extLst>
            </p:cNvPr>
            <p:cNvCxnSpPr/>
            <p:nvPr/>
          </p:nvCxnSpPr>
          <p:spPr>
            <a:xfrm rot="5400000">
              <a:off x="6188983" y="4051157"/>
              <a:ext cx="134937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27">
              <a:extLst>
                <a:ext uri="{FF2B5EF4-FFF2-40B4-BE49-F238E27FC236}">
                  <a16:creationId xmlns="" xmlns:a16="http://schemas.microsoft.com/office/drawing/2014/main" id="{F33C5179-3388-4221-84AD-E60C5A726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5797" y="3797007"/>
              <a:ext cx="90706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14cm</a:t>
              </a:r>
              <a:endParaRPr lang="zh-CN" altLang="en-US" sz="2000" dirty="0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FB311155-7D3D-4E2D-8243-1B01A06008B2}"/>
              </a:ext>
            </a:extLst>
          </p:cNvPr>
          <p:cNvGrpSpPr/>
          <p:nvPr/>
        </p:nvGrpSpPr>
        <p:grpSpPr>
          <a:xfrm>
            <a:off x="7024921" y="1851670"/>
            <a:ext cx="769763" cy="369332"/>
            <a:chOff x="7529999" y="1558614"/>
            <a:chExt cx="769763" cy="369332"/>
          </a:xfrm>
        </p:grpSpPr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9AAB73C8-BE7D-4F0A-9F20-703D50B65265}"/>
                </a:ext>
              </a:extLst>
            </p:cNvPr>
            <p:cNvCxnSpPr>
              <a:cxnSpLocks/>
            </p:cNvCxnSpPr>
            <p:nvPr/>
          </p:nvCxnSpPr>
          <p:spPr>
            <a:xfrm>
              <a:off x="7591418" y="1851670"/>
              <a:ext cx="539288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19CC8CE4-74E0-4F68-8FED-EAE89AA57D19}"/>
                </a:ext>
              </a:extLst>
            </p:cNvPr>
            <p:cNvSpPr/>
            <p:nvPr/>
          </p:nvSpPr>
          <p:spPr>
            <a:xfrm>
              <a:off x="7529999" y="1558614"/>
              <a:ext cx="7697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latin typeface="楷体" pitchFamily="49" charset="-122"/>
                  <a:ea typeface="楷体" pitchFamily="49" charset="-122"/>
                </a:rPr>
                <a:t>r=5cm</a:t>
              </a:r>
              <a:endParaRPr lang="zh-CN" altLang="en-US" sz="18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6359ECD1-FDFD-43BE-82E6-6F3CC8FFF241}"/>
                </a:ext>
              </a:extLst>
            </p:cNvPr>
            <p:cNvSpPr/>
            <p:nvPr/>
          </p:nvSpPr>
          <p:spPr>
            <a:xfrm>
              <a:off x="7591418" y="1827445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936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9D71D20-519F-4545-87E5-989FB7493EA9}"/>
              </a:ext>
            </a:extLst>
          </p:cNvPr>
          <p:cNvSpPr/>
          <p:nvPr/>
        </p:nvSpPr>
        <p:spPr>
          <a:xfrm>
            <a:off x="395536" y="339502"/>
            <a:ext cx="82161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个圆柱的底面半径是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高是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。它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的表面积是多少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D0512EE-7A29-4406-981B-FDD653BC4B12}"/>
              </a:ext>
            </a:extLst>
          </p:cNvPr>
          <p:cNvSpPr/>
          <p:nvPr/>
        </p:nvSpPr>
        <p:spPr>
          <a:xfrm>
            <a:off x="611560" y="1635646"/>
            <a:ext cx="65063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圆柱的底面积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endParaRPr lang="zh-CN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b="1" baseline="-25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底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πr</a:t>
            </a:r>
            <a:r>
              <a:rPr lang="en-US" altLang="zh-CN" sz="24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=3.14×52=78.5(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圆柱的侧面积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endParaRPr lang="zh-CN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b="1" baseline="-25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侧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Ch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=2</a:t>
            </a:r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π</a:t>
            </a:r>
            <a:r>
              <a:rPr lang="en-US" altLang="zh-CN" sz="2400" b="1" i="1" dirty="0" err="1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rh</a:t>
            </a:r>
            <a:endParaRPr lang="en-US" altLang="zh-CN" sz="2400" b="1" i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=2×3.14×5×14=439.6(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圆柱的表面积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endParaRPr lang="zh-CN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S</a:t>
            </a:r>
            <a:r>
              <a:rPr lang="zh-CN" altLang="zh-CN" sz="2400" b="1" baseline="-25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表</a:t>
            </a:r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S</a:t>
            </a:r>
            <a:r>
              <a:rPr lang="zh-CN" altLang="zh-CN" sz="2400" b="1" baseline="-25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侧</a:t>
            </a:r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+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2400" b="1" baseline="-25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底</a:t>
            </a:r>
            <a:r>
              <a:rPr lang="en-US" altLang="zh-CN" sz="2400" b="1" i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439.6+2×78.5=596.6(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</a:p>
          <a:p>
            <a:endParaRPr lang="zh-CN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圆柱形 4">
            <a:extLst>
              <a:ext uri="{FF2B5EF4-FFF2-40B4-BE49-F238E27FC236}">
                <a16:creationId xmlns="" xmlns:a16="http://schemas.microsoft.com/office/drawing/2014/main" id="{F3DAE23A-2D6E-443C-98C3-7ADED31334FE}"/>
              </a:ext>
            </a:extLst>
          </p:cNvPr>
          <p:cNvSpPr/>
          <p:nvPr/>
        </p:nvSpPr>
        <p:spPr>
          <a:xfrm>
            <a:off x="6546280" y="1974131"/>
            <a:ext cx="1080120" cy="1720192"/>
          </a:xfrm>
          <a:prstGeom prst="can">
            <a:avLst>
              <a:gd name="adj" fmla="val 30497"/>
            </a:avLst>
          </a:prstGeom>
          <a:solidFill>
            <a:schemeClr val="accent2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6BB0940-1673-451F-8613-B2998793D02A}"/>
              </a:ext>
            </a:extLst>
          </p:cNvPr>
          <p:cNvGrpSpPr/>
          <p:nvPr/>
        </p:nvGrpSpPr>
        <p:grpSpPr>
          <a:xfrm>
            <a:off x="7625628" y="2197536"/>
            <a:ext cx="986035" cy="1349375"/>
            <a:chOff x="6716827" y="3377263"/>
            <a:chExt cx="986035" cy="1349375"/>
          </a:xfrm>
        </p:grpSpPr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3D9C5CD6-1DFD-4EEB-8036-6B663A1D67A1}"/>
                </a:ext>
              </a:extLst>
            </p:cNvPr>
            <p:cNvCxnSpPr/>
            <p:nvPr/>
          </p:nvCxnSpPr>
          <p:spPr>
            <a:xfrm>
              <a:off x="6716827" y="3377263"/>
              <a:ext cx="215900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EA10A3C7-4014-453F-9D66-7B708C4E0F6D}"/>
                </a:ext>
              </a:extLst>
            </p:cNvPr>
            <p:cNvCxnSpPr/>
            <p:nvPr/>
          </p:nvCxnSpPr>
          <p:spPr>
            <a:xfrm>
              <a:off x="6718415" y="4725050"/>
              <a:ext cx="2159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="" xmlns:a16="http://schemas.microsoft.com/office/drawing/2014/main" id="{74777F0E-4D81-4FC9-877E-0C35E16C9CC0}"/>
                </a:ext>
              </a:extLst>
            </p:cNvPr>
            <p:cNvCxnSpPr/>
            <p:nvPr/>
          </p:nvCxnSpPr>
          <p:spPr>
            <a:xfrm rot="5400000">
              <a:off x="6188983" y="4051157"/>
              <a:ext cx="134937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7">
              <a:extLst>
                <a:ext uri="{FF2B5EF4-FFF2-40B4-BE49-F238E27FC236}">
                  <a16:creationId xmlns="" xmlns:a16="http://schemas.microsoft.com/office/drawing/2014/main" id="{F33C5179-3388-4221-84AD-E60C5A726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5797" y="3797007"/>
              <a:ext cx="90706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14cm</a:t>
              </a:r>
              <a:endParaRPr lang="zh-CN" altLang="en-US" sz="2000" dirty="0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FB311155-7D3D-4E2D-8243-1B01A06008B2}"/>
              </a:ext>
            </a:extLst>
          </p:cNvPr>
          <p:cNvGrpSpPr/>
          <p:nvPr/>
        </p:nvGrpSpPr>
        <p:grpSpPr>
          <a:xfrm>
            <a:off x="7024921" y="1851670"/>
            <a:ext cx="769763" cy="369332"/>
            <a:chOff x="7529999" y="1558614"/>
            <a:chExt cx="769763" cy="369332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9AAB73C8-BE7D-4F0A-9F20-703D50B65265}"/>
                </a:ext>
              </a:extLst>
            </p:cNvPr>
            <p:cNvCxnSpPr>
              <a:cxnSpLocks/>
            </p:cNvCxnSpPr>
            <p:nvPr/>
          </p:nvCxnSpPr>
          <p:spPr>
            <a:xfrm>
              <a:off x="7591418" y="1851670"/>
              <a:ext cx="539288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19CC8CE4-74E0-4F68-8FED-EAE89AA57D19}"/>
                </a:ext>
              </a:extLst>
            </p:cNvPr>
            <p:cNvSpPr/>
            <p:nvPr/>
          </p:nvSpPr>
          <p:spPr>
            <a:xfrm>
              <a:off x="7529999" y="1558614"/>
              <a:ext cx="7697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latin typeface="楷体" pitchFamily="49" charset="-122"/>
                  <a:ea typeface="楷体" pitchFamily="49" charset="-122"/>
                </a:rPr>
                <a:t>r=5cm</a:t>
              </a:r>
              <a:endParaRPr lang="zh-CN" altLang="en-US" sz="18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6359ECD1-FDFD-43BE-82E6-6F3CC8FFF241}"/>
                </a:ext>
              </a:extLst>
            </p:cNvPr>
            <p:cNvSpPr/>
            <p:nvPr/>
          </p:nvSpPr>
          <p:spPr>
            <a:xfrm>
              <a:off x="7591418" y="1827445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467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D0512EE-7A29-4406-981B-FDD653BC4B12}"/>
              </a:ext>
            </a:extLst>
          </p:cNvPr>
          <p:cNvSpPr/>
          <p:nvPr/>
        </p:nvSpPr>
        <p:spPr>
          <a:xfrm>
            <a:off x="1115616" y="1491630"/>
            <a:ext cx="46398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列综合算式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 5×2×3.14×14+3.14×5</a:t>
            </a:r>
            <a:r>
              <a:rPr lang="en-US" altLang="zh-CN" sz="24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×2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 439.6+2×78.5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=596.6(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它的表面积是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596.6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9D71D20-519F-4545-87E5-989FB7493EA9}"/>
              </a:ext>
            </a:extLst>
          </p:cNvPr>
          <p:cNvSpPr/>
          <p:nvPr/>
        </p:nvSpPr>
        <p:spPr>
          <a:xfrm>
            <a:off x="395536" y="339502"/>
            <a:ext cx="82161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个圆柱的底面半径是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高是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。它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的表面积是多少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圆柱形 19">
            <a:extLst>
              <a:ext uri="{FF2B5EF4-FFF2-40B4-BE49-F238E27FC236}">
                <a16:creationId xmlns="" xmlns:a16="http://schemas.microsoft.com/office/drawing/2014/main" id="{F3DAE23A-2D6E-443C-98C3-7ADED31334FE}"/>
              </a:ext>
            </a:extLst>
          </p:cNvPr>
          <p:cNvSpPr/>
          <p:nvPr/>
        </p:nvSpPr>
        <p:spPr>
          <a:xfrm>
            <a:off x="6546280" y="1974131"/>
            <a:ext cx="1080120" cy="1720192"/>
          </a:xfrm>
          <a:prstGeom prst="can">
            <a:avLst>
              <a:gd name="adj" fmla="val 30497"/>
            </a:avLst>
          </a:prstGeom>
          <a:solidFill>
            <a:schemeClr val="accent2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F6BB0940-1673-451F-8613-B2998793D02A}"/>
              </a:ext>
            </a:extLst>
          </p:cNvPr>
          <p:cNvGrpSpPr/>
          <p:nvPr/>
        </p:nvGrpSpPr>
        <p:grpSpPr>
          <a:xfrm>
            <a:off x="7625628" y="2197536"/>
            <a:ext cx="986035" cy="1349375"/>
            <a:chOff x="6716827" y="3377263"/>
            <a:chExt cx="986035" cy="1349375"/>
          </a:xfrm>
        </p:grpSpPr>
        <p:cxnSp>
          <p:nvCxnSpPr>
            <p:cNvPr id="29" name="直接连接符 28">
              <a:extLst>
                <a:ext uri="{FF2B5EF4-FFF2-40B4-BE49-F238E27FC236}">
                  <a16:creationId xmlns="" xmlns:a16="http://schemas.microsoft.com/office/drawing/2014/main" id="{3D9C5CD6-1DFD-4EEB-8036-6B663A1D67A1}"/>
                </a:ext>
              </a:extLst>
            </p:cNvPr>
            <p:cNvCxnSpPr/>
            <p:nvPr/>
          </p:nvCxnSpPr>
          <p:spPr>
            <a:xfrm>
              <a:off x="6716827" y="3377263"/>
              <a:ext cx="215900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EA10A3C7-4014-453F-9D66-7B708C4E0F6D}"/>
                </a:ext>
              </a:extLst>
            </p:cNvPr>
            <p:cNvCxnSpPr/>
            <p:nvPr/>
          </p:nvCxnSpPr>
          <p:spPr>
            <a:xfrm>
              <a:off x="6718415" y="4725050"/>
              <a:ext cx="2159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>
              <a:extLst>
                <a:ext uri="{FF2B5EF4-FFF2-40B4-BE49-F238E27FC236}">
                  <a16:creationId xmlns="" xmlns:a16="http://schemas.microsoft.com/office/drawing/2014/main" id="{74777F0E-4D81-4FC9-877E-0C35E16C9CC0}"/>
                </a:ext>
              </a:extLst>
            </p:cNvPr>
            <p:cNvCxnSpPr/>
            <p:nvPr/>
          </p:nvCxnSpPr>
          <p:spPr>
            <a:xfrm rot="5400000">
              <a:off x="6188983" y="4051157"/>
              <a:ext cx="134937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7">
              <a:extLst>
                <a:ext uri="{FF2B5EF4-FFF2-40B4-BE49-F238E27FC236}">
                  <a16:creationId xmlns="" xmlns:a16="http://schemas.microsoft.com/office/drawing/2014/main" id="{F33C5179-3388-4221-84AD-E60C5A726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5797" y="3797007"/>
              <a:ext cx="90706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14cm</a:t>
              </a:r>
              <a:endParaRPr lang="zh-CN" altLang="en-US" sz="2000" dirty="0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FB311155-7D3D-4E2D-8243-1B01A06008B2}"/>
              </a:ext>
            </a:extLst>
          </p:cNvPr>
          <p:cNvGrpSpPr/>
          <p:nvPr/>
        </p:nvGrpSpPr>
        <p:grpSpPr>
          <a:xfrm>
            <a:off x="7024921" y="1851670"/>
            <a:ext cx="769763" cy="369332"/>
            <a:chOff x="7529999" y="1558614"/>
            <a:chExt cx="769763" cy="369332"/>
          </a:xfrm>
        </p:grpSpPr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9AAB73C8-BE7D-4F0A-9F20-703D50B65265}"/>
                </a:ext>
              </a:extLst>
            </p:cNvPr>
            <p:cNvCxnSpPr>
              <a:cxnSpLocks/>
            </p:cNvCxnSpPr>
            <p:nvPr/>
          </p:nvCxnSpPr>
          <p:spPr>
            <a:xfrm>
              <a:off x="7591418" y="1851670"/>
              <a:ext cx="539288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19CC8CE4-74E0-4F68-8FED-EAE89AA57D19}"/>
                </a:ext>
              </a:extLst>
            </p:cNvPr>
            <p:cNvSpPr/>
            <p:nvPr/>
          </p:nvSpPr>
          <p:spPr>
            <a:xfrm>
              <a:off x="7529999" y="1558614"/>
              <a:ext cx="7697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latin typeface="楷体" pitchFamily="49" charset="-122"/>
                  <a:ea typeface="楷体" pitchFamily="49" charset="-122"/>
                </a:rPr>
                <a:t>r=5cm</a:t>
              </a:r>
              <a:endParaRPr lang="zh-CN" altLang="en-US" sz="18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6359ECD1-FDFD-43BE-82E6-6F3CC8FFF241}"/>
                </a:ext>
              </a:extLst>
            </p:cNvPr>
            <p:cNvSpPr/>
            <p:nvPr/>
          </p:nvSpPr>
          <p:spPr>
            <a:xfrm>
              <a:off x="7591418" y="1827445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50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8319910-DDBF-402F-961C-4BC38870213B}"/>
              </a:ext>
            </a:extLst>
          </p:cNvPr>
          <p:cNvSpPr/>
          <p:nvPr/>
        </p:nvSpPr>
        <p:spPr>
          <a:xfrm>
            <a:off x="827584" y="843558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个无盖的圆柱形铁皮水桶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高是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厘米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底面直径是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厘米。做这样一个水桶至少需要多少铁皮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" name="图片 8" descr="2.png">
            <a:extLst>
              <a:ext uri="{FF2B5EF4-FFF2-40B4-BE49-F238E27FC236}">
                <a16:creationId xmlns="" xmlns:a16="http://schemas.microsoft.com/office/drawing/2014/main" id="{2F15C554-6235-450C-8059-949A15FB3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79" y="2766795"/>
            <a:ext cx="997357" cy="121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55BEA0F-1D09-4108-AFA4-DED68AEE92D6}"/>
              </a:ext>
            </a:extLst>
          </p:cNvPr>
          <p:cNvCxnSpPr/>
          <p:nvPr/>
        </p:nvCxnSpPr>
        <p:spPr>
          <a:xfrm>
            <a:off x="1640651" y="2870378"/>
            <a:ext cx="923463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1">
            <a:extLst>
              <a:ext uri="{FF2B5EF4-FFF2-40B4-BE49-F238E27FC236}">
                <a16:creationId xmlns="" xmlns:a16="http://schemas.microsoft.com/office/drawing/2014/main" id="{C542F8B2-64FA-423E-B55F-C2990FF41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205" y="2499742"/>
            <a:ext cx="8155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latin typeface="KaiTi" panose="02010609060101010101" pitchFamily="49" charset="-122"/>
                <a:ea typeface="KaiTi" panose="02010609060101010101" pitchFamily="49" charset="-122"/>
              </a:rPr>
              <a:t>40cm</a:t>
            </a:r>
            <a:endParaRPr lang="zh-CN" altLang="en-US" sz="1800" b="1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44D83301-C478-4C37-8A5D-D6F5C2A37F78}"/>
              </a:ext>
            </a:extLst>
          </p:cNvPr>
          <p:cNvCxnSpPr/>
          <p:nvPr/>
        </p:nvCxnSpPr>
        <p:spPr>
          <a:xfrm>
            <a:off x="2543873" y="2869189"/>
            <a:ext cx="161925" cy="119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AD597E36-BA8B-453A-94D2-5F7033AC3583}"/>
              </a:ext>
            </a:extLst>
          </p:cNvPr>
          <p:cNvCxnSpPr/>
          <p:nvPr/>
        </p:nvCxnSpPr>
        <p:spPr>
          <a:xfrm>
            <a:off x="2545064" y="3880028"/>
            <a:ext cx="161925" cy="119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="" xmlns:a16="http://schemas.microsoft.com/office/drawing/2014/main" id="{374E7905-703F-4B68-AE9D-C1E0E943FCAC}"/>
              </a:ext>
            </a:extLst>
          </p:cNvPr>
          <p:cNvCxnSpPr/>
          <p:nvPr/>
        </p:nvCxnSpPr>
        <p:spPr>
          <a:xfrm rot="5400000">
            <a:off x="2147991" y="3374609"/>
            <a:ext cx="1012031" cy="1191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7">
            <a:extLst>
              <a:ext uri="{FF2B5EF4-FFF2-40B4-BE49-F238E27FC236}">
                <a16:creationId xmlns="" xmlns:a16="http://schemas.microsoft.com/office/drawing/2014/main" id="{5B01E9A7-6F93-4206-AB8F-B9684FDA3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776" y="3183996"/>
            <a:ext cx="84485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latin typeface="KaiTi" panose="02010609060101010101" pitchFamily="49" charset="-122"/>
                <a:ea typeface="KaiTi" panose="02010609060101010101" pitchFamily="49" charset="-122"/>
              </a:rPr>
              <a:t>45cm</a:t>
            </a:r>
            <a:endParaRPr lang="zh-CN" altLang="en-US" sz="1800" b="1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BF1B0E7-3306-44D3-8B8B-0FF07A316654}"/>
              </a:ext>
            </a:extLst>
          </p:cNvPr>
          <p:cNvSpPr/>
          <p:nvPr/>
        </p:nvSpPr>
        <p:spPr>
          <a:xfrm>
            <a:off x="4283968" y="2715766"/>
            <a:ext cx="33221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KaiTi" panose="02010609060101010101" pitchFamily="49" charset="-122"/>
                <a:ea typeface="KaiTi" panose="02010609060101010101" pitchFamily="49" charset="-122"/>
              </a:rPr>
              <a:t>利用</a:t>
            </a:r>
            <a:r>
              <a:rPr lang="zh-CN" altLang="en-US" sz="2400" b="1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圆柱的表面积公式</a:t>
            </a:r>
            <a:r>
              <a:rPr lang="zh-CN" altLang="en-US" sz="2400" b="1" dirty="0">
                <a:latin typeface="KaiTi" panose="02010609060101010101" pitchFamily="49" charset="-122"/>
                <a:ea typeface="KaiTi" panose="02010609060101010101" pitchFamily="49" charset="-122"/>
              </a:rPr>
              <a:t>求所需原材料的</a:t>
            </a:r>
            <a:r>
              <a:rPr lang="zh-CN" altLang="en-US" sz="2400" b="1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面积</a:t>
            </a:r>
            <a:r>
              <a:rPr lang="zh-CN" altLang="en-US" sz="2400" b="1" dirty="0">
                <a:latin typeface="KaiTi" panose="02010609060101010101" pitchFamily="49" charset="-122"/>
                <a:ea typeface="KaiTi" panose="02010609060101010101" pitchFamily="49" charset="-122"/>
              </a:rPr>
              <a:t>。</a:t>
            </a:r>
          </a:p>
        </p:txBody>
      </p:sp>
      <p:sp>
        <p:nvSpPr>
          <p:cNvPr id="19" name="圆角矩形 444">
            <a:extLst>
              <a:ext uri="{FF2B5EF4-FFF2-40B4-BE49-F238E27FC236}">
                <a16:creationId xmlns="" xmlns:a16="http://schemas.microsoft.com/office/drawing/2014/main" id="{9054D04E-1004-431C-BDA0-1497B5F4889A}"/>
              </a:ext>
            </a:extLst>
          </p:cNvPr>
          <p:cNvSpPr/>
          <p:nvPr/>
        </p:nvSpPr>
        <p:spPr>
          <a:xfrm>
            <a:off x="4283968" y="2355726"/>
            <a:ext cx="3315899" cy="1620832"/>
          </a:xfrm>
          <a:prstGeom prst="roundRect">
            <a:avLst/>
          </a:prstGeom>
          <a:noFill/>
          <a:ln w="19050">
            <a:solidFill>
              <a:srgbClr val="0070C0"/>
            </a:solidFill>
          </a:ln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 b="1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15" grpId="1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XTP8.eps" descr="id:2147500284;FounderCES">
            <a:extLst>
              <a:ext uri="{FF2B5EF4-FFF2-40B4-BE49-F238E27FC236}">
                <a16:creationId xmlns="" xmlns:a16="http://schemas.microsoft.com/office/drawing/2014/main" id="{9ABC44F5-92CF-4978-86D8-86A3FBFA3810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344" y="2236597"/>
            <a:ext cx="3042576" cy="164190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A9E105AF-C580-4D8C-88A1-AEAF567FEAEC}"/>
              </a:ext>
            </a:extLst>
          </p:cNvPr>
          <p:cNvSpPr/>
          <p:nvPr/>
        </p:nvSpPr>
        <p:spPr>
          <a:xfrm>
            <a:off x="4211960" y="1856894"/>
            <a:ext cx="4345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水桶是一个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圆柱形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没有盖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,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这个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水桶就是由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一个侧面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和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一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个底面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组成的。求至少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需要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多少铁皮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就是求</a:t>
            </a:r>
            <a:r>
              <a:rPr lang="zh-CN" altLang="zh-CN" sz="2400" b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楷体" pitchFamily="49" charset="-122"/>
                <a:ea typeface="楷体" pitchFamily="49" charset="-122"/>
                <a:cs typeface="Times New Roman"/>
              </a:rPr>
              <a:t>一个</a:t>
            </a:r>
            <a:r>
              <a:rPr lang="zh-CN" altLang="zh-CN" sz="2400" b="1" dirty="0" smtClean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楷体" pitchFamily="49" charset="-122"/>
                <a:ea typeface="楷体" pitchFamily="49" charset="-122"/>
                <a:cs typeface="Times New Roman"/>
              </a:rPr>
              <a:t>侧面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和</a:t>
            </a:r>
            <a:r>
              <a:rPr lang="zh-CN" altLang="zh-CN" sz="2400" b="1" dirty="0">
                <a:solidFill>
                  <a:srgbClr val="FF0000"/>
                </a:solidFill>
                <a:uFill>
                  <a:solidFill>
                    <a:srgbClr val="FF4CFF"/>
                  </a:solidFill>
                </a:uFill>
                <a:latin typeface="楷体" pitchFamily="49" charset="-122"/>
                <a:ea typeface="楷体" pitchFamily="49" charset="-122"/>
                <a:cs typeface="Times New Roman"/>
              </a:rPr>
              <a:t>一个底面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的面积的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和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。</a:t>
            </a:r>
          </a:p>
        </p:txBody>
      </p:sp>
      <p:pic>
        <p:nvPicPr>
          <p:cNvPr id="10" name="图片 8" descr="2.png">
            <a:extLst>
              <a:ext uri="{FF2B5EF4-FFF2-40B4-BE49-F238E27FC236}">
                <a16:creationId xmlns="" xmlns:a16="http://schemas.microsoft.com/office/drawing/2014/main" id="{27899FA4-D562-44B3-9FE4-727DA4AA7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784" y="2067694"/>
            <a:ext cx="1189208" cy="10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8319910-DDBF-402F-961C-4BC38870213B}"/>
              </a:ext>
            </a:extLst>
          </p:cNvPr>
          <p:cNvSpPr/>
          <p:nvPr/>
        </p:nvSpPr>
        <p:spPr>
          <a:xfrm>
            <a:off x="395535" y="267494"/>
            <a:ext cx="81836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个无盖的圆柱形铁皮水桶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高是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厘米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底面直径是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厘米。做这样一个水桶至少需要多少铁皮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6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633</Words>
  <Application>Microsoft Office PowerPoint</Application>
  <PresentationFormat>全屏显示(16:9)</PresentationFormat>
  <Paragraphs>94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方正书宋_GBK</vt:lpstr>
      <vt:lpstr>楷体_GB2312</vt:lpstr>
      <vt:lpstr>KaiTi</vt:lpstr>
      <vt:lpstr>Calibri</vt:lpstr>
      <vt:lpstr>黑体</vt:lpstr>
      <vt:lpstr>楷体</vt:lpstr>
      <vt:lpstr>幼圆</vt:lpstr>
      <vt:lpstr>Times New Roman</vt:lpstr>
      <vt:lpstr>微软雅黑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2018-10-31T10:04:17Z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